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6" r:id="rId1"/>
    <p:sldMasterId id="2147483712" r:id="rId2"/>
    <p:sldMasterId id="2147483713" r:id="rId3"/>
    <p:sldMasterId id="2147483801" r:id="rId4"/>
    <p:sldMasterId id="2147483704" r:id="rId5"/>
    <p:sldMasterId id="2147483726" r:id="rId6"/>
  </p:sldMasterIdLst>
  <p:notesMasterIdLst>
    <p:notesMasterId r:id="rId19"/>
  </p:notesMasterIdLst>
  <p:handoutMasterIdLst>
    <p:handoutMasterId r:id="rId20"/>
  </p:handoutMasterIdLst>
  <p:sldIdLst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BA0"/>
    <a:srgbClr val="0033A0"/>
    <a:srgbClr val="005395"/>
    <a:srgbClr val="005495"/>
    <a:srgbClr val="E6E6E6"/>
    <a:srgbClr val="21578A"/>
    <a:srgbClr val="FFFFFF"/>
    <a:srgbClr val="428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25" autoAdjust="0"/>
    <p:restoredTop sz="90918" autoAdjust="0"/>
  </p:normalViewPr>
  <p:slideViewPr>
    <p:cSldViewPr>
      <p:cViewPr varScale="1">
        <p:scale>
          <a:sx n="116" d="100"/>
          <a:sy n="116" d="100"/>
        </p:scale>
        <p:origin x="16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62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348E77-1E81-4123-B3C0-7549CEA0A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7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8DA025-90B2-4A82-B034-E91BD5D67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41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DA025-90B2-4A82-B034-E91BD5D6721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3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DA025-90B2-4A82-B034-E91BD5D6721B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DA025-90B2-4A82-B034-E91BD5D6721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1-Marketing\Logos\Primary Logos (1-27-15)\SLW Box Only\Blue - 653C\SLW-box_Blue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295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 userDrawn="1"/>
        </p:nvSpPr>
        <p:spPr>
          <a:xfrm>
            <a:off x="457200" y="3581400"/>
            <a:ext cx="82296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533400"/>
          </a:xfrm>
          <a:prstGeom prst="rect">
            <a:avLst/>
          </a:prstGeom>
        </p:spPr>
        <p:txBody>
          <a:bodyPr anchor="ctr"/>
          <a:lstStyle>
            <a:lvl1pPr algn="l">
              <a:defRPr sz="3200" b="1" u="none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914400"/>
            <a:ext cx="8763000" cy="5257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SzPct val="65000"/>
              <a:buFont typeface="Courier New" panose="02070309020205020404" pitchFamily="49" charset="0"/>
              <a:buChar char="o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SzPct val="65000"/>
              <a:buFont typeface="Wingdings" panose="05000000000000000000" pitchFamily="2" charset="2"/>
              <a:buChar char="q"/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age -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1371600" y="2209800"/>
            <a:ext cx="6553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Century Gothic" panose="020B0502020202020204" pitchFamily="34" charset="0"/>
              </a:rPr>
              <a:t>Thank you for your participation.</a:t>
            </a:r>
          </a:p>
          <a:p>
            <a:pPr algn="ctr">
              <a:defRPr/>
            </a:pPr>
            <a:endParaRPr lang="en-US" dirty="0">
              <a:latin typeface="Century Gothic" panose="020B0502020202020204" pitchFamily="34" charset="0"/>
            </a:endParaRPr>
          </a:p>
          <a:p>
            <a:pPr algn="ctr"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Questions?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159554"/>
            <a:ext cx="1752606" cy="2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Z:\1-Marketing\Logos\Primary Logos (1-27-15)\SLW+PA\Blue - 653C\SLW+PA_Blue-Gray.t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7" y="228601"/>
            <a:ext cx="4063544" cy="76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/>
          <a:stretch/>
        </p:blipFill>
        <p:spPr bwMode="auto">
          <a:xfrm>
            <a:off x="0" y="1159555"/>
            <a:ext cx="6934200" cy="2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59553"/>
            <a:ext cx="1752606" cy="2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 Pag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2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tif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SLW_3DsplashLgC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101168"/>
            <a:ext cx="1752606" cy="34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SLW_3DsplashLgCube"/>
          <p:cNvPicPr>
            <a:picLocks noChangeAspect="1" noChangeArrowheads="1"/>
          </p:cNvPicPr>
          <p:nvPr/>
        </p:nvPicPr>
        <p:blipFill rotWithShape="1">
          <a:blip r:embed="rId3" cstate="print"/>
          <a:srcRect l="5096" t="19595" r="6057" b="8666"/>
          <a:stretch/>
        </p:blipFill>
        <p:spPr bwMode="auto">
          <a:xfrm>
            <a:off x="-8469" y="1371601"/>
            <a:ext cx="915246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Z:\1-Marketing\Logos\Primary Logos (1-27-15)\SLW+PA\Blue - 653C\SLW+PA_Blue-Gray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7" y="170215"/>
            <a:ext cx="4063544" cy="76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/>
          <a:stretch/>
        </p:blipFill>
        <p:spPr bwMode="auto">
          <a:xfrm>
            <a:off x="-8468" y="1101169"/>
            <a:ext cx="6942668" cy="2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01170"/>
            <a:ext cx="1752600" cy="27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Z:\1-Marketing\Logos\Primary Logos (1-27-15)\SLW+PA\Blue - 653C\SLW+PA_Blue-Gray.t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7" y="228601"/>
            <a:ext cx="4063544" cy="76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/>
          <a:stretch/>
        </p:blipFill>
        <p:spPr bwMode="auto">
          <a:xfrm>
            <a:off x="0" y="1159555"/>
            <a:ext cx="6934200" cy="2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59556"/>
            <a:ext cx="1752600" cy="27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159554"/>
            <a:ext cx="1752606" cy="2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053027" y="6599904"/>
            <a:ext cx="30480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5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Copyright </a:t>
            </a:r>
            <a:r>
              <a:rPr lang="en-US" sz="5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2017</a:t>
            </a:r>
            <a:r>
              <a:rPr lang="en-US" sz="5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5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Schwegman </a:t>
            </a:r>
            <a:r>
              <a:rPr lang="en-US" sz="5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Lundberg &amp; Woessner.  P.A.  All Rights Reserved.</a:t>
            </a:r>
          </a:p>
        </p:txBody>
      </p:sp>
      <p:pic>
        <p:nvPicPr>
          <p:cNvPr id="3075" name="Picture 3" descr="Z:\1-Marketing\Logos\Primary Logos (1-27-15)\SLW+PA\Blue - 653C\SLW+PA_Blue-Gray.t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7" y="228601"/>
            <a:ext cx="4063544" cy="76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/>
          <a:stretch/>
        </p:blipFill>
        <p:spPr bwMode="auto">
          <a:xfrm>
            <a:off x="0" y="1159555"/>
            <a:ext cx="6934200" cy="2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59556"/>
            <a:ext cx="1752600" cy="27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159555"/>
            <a:ext cx="1752600" cy="27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6027627" y="6534377"/>
            <a:ext cx="30480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</a:t>
            </a:r>
            <a:r>
              <a:rPr lang="en-US" sz="5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2017</a:t>
            </a:r>
            <a:r>
              <a:rPr lang="en-US" sz="5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5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Schwegman </a:t>
            </a:r>
            <a:r>
              <a:rPr lang="en-US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Lundberg &amp; Woessner.  P.A.  All Rights Reserved.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Z:\1-Marketing\Logos\Primary Logos (1-27-15)\SLW\Blue - 653C\SLW_Blue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70047"/>
            <a:ext cx="1812925" cy="34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5395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457200" y="1998436"/>
            <a:ext cx="82296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6000" dirty="0"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>Functional Claiming </a:t>
            </a:r>
            <a:r>
              <a:rPr lang="en-US" altLang="en-US" sz="5400" dirty="0" smtClean="0"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/>
            </a:r>
            <a:br>
              <a:rPr lang="en-US" altLang="en-US" sz="5400" dirty="0" smtClean="0"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en-US" altLang="en-US" sz="3200" dirty="0" smtClean="0"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>in </a:t>
            </a:r>
            <a:r>
              <a:rPr lang="en-US" altLang="en-US" sz="3200" dirty="0"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>Chemical Applications</a:t>
            </a:r>
            <a:r>
              <a:rPr lang="en-US" sz="3200" dirty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+mn-lt"/>
                <a:cs typeface="Times New Roman" panose="02020603050405020304" pitchFamily="18" charset="0"/>
              </a:rPr>
            </a:br>
            <a:r>
              <a:rPr lang="en-US" sz="11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1100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1100" dirty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1100" dirty="0">
                <a:latin typeface="+mn-lt"/>
                <a:cs typeface="Times New Roman" panose="02020603050405020304" pitchFamily="18" charset="0"/>
              </a:rPr>
            </a:br>
            <a:r>
              <a:rPr lang="en-US" sz="11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1100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1100" dirty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1100" dirty="0">
                <a:latin typeface="+mn-lt"/>
                <a:cs typeface="Times New Roman" panose="02020603050405020304" pitchFamily="18" charset="0"/>
              </a:rPr>
            </a:br>
            <a:r>
              <a:rPr lang="en-US" sz="11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1100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1100" dirty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1100" dirty="0">
                <a:latin typeface="+mn-lt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5495"/>
                </a:solidFill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>Ricardo Moran</a:t>
            </a:r>
            <a:r>
              <a:rPr lang="en-US" altLang="en-US" sz="3600" dirty="0"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>Schwegman Lundberg &amp; Woessner, PA</a:t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/>
            </a:r>
            <a:b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>May 2017</a:t>
            </a:r>
            <a:r>
              <a:rPr lang="en-US" altLang="en-US" sz="2400" dirty="0" smtClean="0">
                <a:latin typeface="+mn-lt"/>
                <a:ea typeface="ＭＳ Ｐゴシック" panose="020B0600070205080204" pitchFamily="34" charset="-128"/>
                <a:cs typeface="Century Gothic" panose="020B0502020202020204" pitchFamily="34" charset="0"/>
              </a:rPr>
              <a:t/>
            </a:r>
            <a:br>
              <a:rPr lang="en-US" altLang="en-US" sz="2400" dirty="0" smtClean="0">
                <a:latin typeface="+mn-lt"/>
                <a:ea typeface="ＭＳ Ｐゴシック" panose="020B0600070205080204" pitchFamily="34" charset="-128"/>
                <a:cs typeface="Century Gothic" panose="020B0502020202020204" pitchFamily="34" charset="0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35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Case Review 2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990600"/>
            <a:ext cx="8763000" cy="5257800"/>
          </a:xfrm>
        </p:spPr>
        <p:txBody>
          <a:bodyPr anchor="t"/>
          <a:lstStyle/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3200" dirty="0" smtClean="0">
                <a:cs typeface="Times New Roman" panose="02020603050405020304" pitchFamily="18" charset="0"/>
              </a:rPr>
              <a:t>Fragile gel drilling fluid.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Patent   holder’s   </a:t>
            </a:r>
            <a:r>
              <a:rPr lang="en-US" dirty="0">
                <a:cs typeface="Times New Roman" panose="02020603050405020304" pitchFamily="18" charset="0"/>
              </a:rPr>
              <a:t>failure   </a:t>
            </a:r>
            <a:r>
              <a:rPr lang="en-US" dirty="0" smtClean="0">
                <a:cs typeface="Times New Roman" panose="02020603050405020304" pitchFamily="18" charset="0"/>
              </a:rPr>
              <a:t>to distinguish   </a:t>
            </a:r>
            <a:r>
              <a:rPr lang="en-US" dirty="0">
                <a:cs typeface="Times New Roman" panose="02020603050405020304" pitchFamily="18" charset="0"/>
              </a:rPr>
              <a:t>the   fragility   of   the   drilling   fluids   of   </a:t>
            </a:r>
            <a:r>
              <a:rPr lang="en-US" dirty="0" smtClean="0">
                <a:cs typeface="Times New Roman" panose="02020603050405020304" pitchFamily="18" charset="0"/>
              </a:rPr>
              <a:t>the invention  </a:t>
            </a:r>
            <a:r>
              <a:rPr lang="en-US" dirty="0">
                <a:cs typeface="Times New Roman" panose="02020603050405020304" pitchFamily="18" charset="0"/>
              </a:rPr>
              <a:t>from  the  close  prior  art  was  fatal.  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>
              <a:spcAft>
                <a:spcPts val="1200"/>
              </a:spcAft>
            </a:pPr>
            <a:r>
              <a:rPr lang="en-US" dirty="0" smtClean="0">
                <a:cs typeface="Times New Roman" panose="02020603050405020304" pitchFamily="18" charset="0"/>
              </a:rPr>
              <a:t>Under  the patent holder’s </a:t>
            </a:r>
            <a:r>
              <a:rPr lang="en-US" dirty="0">
                <a:cs typeface="Times New Roman" panose="02020603050405020304" pitchFamily="18" charset="0"/>
              </a:rPr>
              <a:t>proposed construction, an artisan  would </a:t>
            </a:r>
            <a:r>
              <a:rPr lang="en-US" dirty="0" smtClean="0">
                <a:cs typeface="Times New Roman" panose="02020603050405020304" pitchFamily="18" charset="0"/>
              </a:rPr>
              <a:t>not  </a:t>
            </a:r>
            <a:r>
              <a:rPr lang="en-US" dirty="0">
                <a:cs typeface="Times New Roman" panose="02020603050405020304" pitchFamily="18" charset="0"/>
              </a:rPr>
              <a:t>know  from  one  well  to  the  next  whether  a  certain </a:t>
            </a:r>
            <a:r>
              <a:rPr lang="en-US" dirty="0" smtClean="0">
                <a:cs typeface="Times New Roman" panose="02020603050405020304" pitchFamily="18" charset="0"/>
              </a:rPr>
              <a:t>drilling </a:t>
            </a:r>
            <a:r>
              <a:rPr lang="en-US" dirty="0">
                <a:cs typeface="Times New Roman" panose="02020603050405020304" pitchFamily="18" charset="0"/>
              </a:rPr>
              <a:t>fluid was within the scope of the claims, </a:t>
            </a:r>
            <a:r>
              <a:rPr lang="en-US" dirty="0" smtClean="0">
                <a:cs typeface="Times New Roman" panose="02020603050405020304" pitchFamily="18" charset="0"/>
              </a:rPr>
              <a:t>because a </a:t>
            </a:r>
            <a:r>
              <a:rPr lang="en-US" dirty="0">
                <a:cs typeface="Times New Roman" panose="02020603050405020304" pitchFamily="18" charset="0"/>
              </a:rPr>
              <a:t>wide variety of factors could affect </a:t>
            </a:r>
            <a:r>
              <a:rPr lang="en-US" dirty="0" smtClean="0">
                <a:cs typeface="Times New Roman" panose="02020603050405020304" pitchFamily="18" charset="0"/>
              </a:rPr>
              <a:t>adequacy.</a:t>
            </a:r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Final Thoughts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2057400"/>
            <a:ext cx="8763000" cy="2286000"/>
          </a:xfrm>
        </p:spPr>
        <p:txBody>
          <a:bodyPr anchor="t"/>
          <a:lstStyle/>
          <a:p>
            <a:pPr marL="1314450" lvl="3" indent="0">
              <a:buNone/>
            </a:pPr>
            <a:r>
              <a:rPr lang="en-US" sz="2400" dirty="0" smtClean="0">
                <a:cs typeface="Times New Roman" panose="02020603050405020304" pitchFamily="18" charset="0"/>
              </a:rPr>
              <a:t>Try </a:t>
            </a:r>
            <a:r>
              <a:rPr lang="en-US" sz="2400" dirty="0">
                <a:cs typeface="Times New Roman" panose="02020603050405020304" pitchFamily="18" charset="0"/>
              </a:rPr>
              <a:t>not use functional language at the point of novelty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1314450" lvl="3" indent="0">
              <a:buNone/>
            </a:pPr>
            <a:r>
              <a:rPr lang="en-US" sz="2400" dirty="0">
                <a:cs typeface="Times New Roman" panose="02020603050405020304" pitchFamily="18" charset="0"/>
              </a:rPr>
              <a:t>Make sure the functional term is defined thoroughly, including numerically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marL="1314450" lvl="3" indent="0">
              <a:buNone/>
            </a:pPr>
            <a:r>
              <a:rPr lang="en-US" sz="2400" dirty="0">
                <a:cs typeface="Times New Roman" panose="02020603050405020304" pitchFamily="18" charset="0"/>
              </a:rPr>
              <a:t>Make sure there is at least one example of embodiments that perform the claimed function.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21" y="3124200"/>
            <a:ext cx="483114" cy="4490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21" y="4392083"/>
            <a:ext cx="483114" cy="4490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074" y="2092757"/>
            <a:ext cx="598007" cy="52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5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914400"/>
            <a:ext cx="9144000" cy="5257800"/>
          </a:xfrm>
          <a:prstGeom prst="rect">
            <a:avLst/>
          </a:prstGeom>
        </p:spPr>
        <p:txBody>
          <a:bodyPr anchor="t"/>
          <a:lstStyle/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24074" y="2209800"/>
            <a:ext cx="3460750" cy="190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TW" sz="2400" b="1" dirty="0" smtClean="0">
                <a:solidFill>
                  <a:schemeClr val="bg1"/>
                </a:solidFill>
                <a:ea typeface="PMingLiU" panose="02020500000000000000" pitchFamily="18" charset="-120"/>
              </a:rPr>
              <a:t>Ricardo Moran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TW" sz="1600" dirty="0" smtClean="0">
                <a:solidFill>
                  <a:schemeClr val="bg1">
                    <a:lumMod val="75000"/>
                  </a:schemeClr>
                </a:solidFill>
                <a:ea typeface="PMingLiU" panose="02020500000000000000" pitchFamily="18" charset="-120"/>
              </a:rPr>
              <a:t>Principal &amp; Registered </a:t>
            </a:r>
            <a:r>
              <a:rPr lang="en-US" altLang="zh-TW" sz="1600" dirty="0" smtClean="0">
                <a:solidFill>
                  <a:schemeClr val="bg1">
                    <a:lumMod val="75000"/>
                  </a:schemeClr>
                </a:solidFill>
                <a:ea typeface="PMingLiU" panose="02020500000000000000" pitchFamily="18" charset="-120"/>
              </a:rPr>
              <a:t>Patent Attorney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TW" sz="1800" dirty="0" smtClean="0">
                <a:solidFill>
                  <a:schemeClr val="bg1">
                    <a:lumMod val="75000"/>
                  </a:schemeClr>
                </a:solidFill>
                <a:ea typeface="PMingLiU" panose="02020500000000000000" pitchFamily="18" charset="-120"/>
              </a:rPr>
              <a:t>Schwegman Lundberg &amp; Woessner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altLang="zh-TW" sz="1800" dirty="0" smtClean="0">
              <a:solidFill>
                <a:schemeClr val="bg1">
                  <a:lumMod val="75000"/>
                </a:schemeClr>
              </a:solidFill>
              <a:ea typeface="PMingLiU" panose="02020500000000000000" pitchFamily="18" charset="-12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TW" sz="1800" dirty="0" smtClean="0">
                <a:solidFill>
                  <a:schemeClr val="bg1">
                    <a:lumMod val="75000"/>
                  </a:schemeClr>
                </a:solidFill>
                <a:ea typeface="PMingLiU" panose="02020500000000000000" pitchFamily="18" charset="-120"/>
              </a:rPr>
              <a:t>Phone - (612) </a:t>
            </a:r>
            <a:r>
              <a:rPr lang="en-US" altLang="zh-TW" sz="1800" dirty="0" smtClean="0">
                <a:solidFill>
                  <a:schemeClr val="bg1">
                    <a:lumMod val="75000"/>
                  </a:schemeClr>
                </a:solidFill>
                <a:ea typeface="PMingLiU" panose="02020500000000000000" pitchFamily="18" charset="-120"/>
              </a:rPr>
              <a:t>349-9594</a:t>
            </a:r>
            <a:endParaRPr lang="en-US" altLang="zh-TW" sz="1800" dirty="0" smtClean="0">
              <a:solidFill>
                <a:schemeClr val="bg1">
                  <a:lumMod val="75000"/>
                </a:schemeClr>
              </a:solidFill>
              <a:ea typeface="PMingLiU" panose="02020500000000000000" pitchFamily="18" charset="-12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TW" sz="1800" dirty="0" smtClean="0">
                <a:solidFill>
                  <a:schemeClr val="bg1">
                    <a:lumMod val="75000"/>
                  </a:schemeClr>
                </a:solidFill>
                <a:ea typeface="PMingLiU" panose="02020500000000000000" pitchFamily="18" charset="-120"/>
              </a:rPr>
              <a:t>Email - </a:t>
            </a:r>
            <a:r>
              <a:rPr lang="en-US" altLang="zh-TW" sz="1800" dirty="0" smtClean="0">
                <a:solidFill>
                  <a:schemeClr val="bg1">
                    <a:lumMod val="75000"/>
                  </a:schemeClr>
                </a:solidFill>
                <a:ea typeface="PMingLiU" panose="02020500000000000000" pitchFamily="18" charset="-120"/>
              </a:rPr>
              <a:t>rmoran@slwip.com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  <a:ea typeface="PMingLiU" panose="02020500000000000000" pitchFamily="18" charset="-12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304800"/>
            <a:ext cx="8229600" cy="5984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Questions or Comments?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151" y="5888299"/>
            <a:ext cx="2717298" cy="5138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10043"/>
            <a:ext cx="1987581" cy="2782613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9137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pPr algn="ctr"/>
            <a:r>
              <a:rPr lang="en-US" sz="3200" b="1" dirty="0">
                <a:latin typeface="+mn-lt"/>
                <a:cs typeface="Times New Roman" panose="02020603050405020304" pitchFamily="18" charset="0"/>
              </a:rPr>
              <a:t>Functional Language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990600"/>
            <a:ext cx="8763000" cy="52578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3200" dirty="0">
                <a:cs typeface="Times New Roman" panose="02020603050405020304" pitchFamily="18" charset="0"/>
              </a:rPr>
              <a:t>Claiming something by what it does or how it works, instead of what it is.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“an elongated strip”:</a:t>
            </a:r>
          </a:p>
          <a:p>
            <a:pPr marL="1314450" lvl="3" indent="0">
              <a:buNone/>
            </a:pPr>
            <a:r>
              <a:rPr lang="en-US" sz="2200" dirty="0">
                <a:cs typeface="Times New Roman" panose="02020603050405020304" pitchFamily="18" charset="0"/>
              </a:rPr>
              <a:t>which is tear resistant but will tear completely if subjected to a force which would jeopardize the safety of the wearer in an amusement park environment.</a:t>
            </a: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“</a:t>
            </a:r>
            <a:r>
              <a:rPr lang="en-US" dirty="0">
                <a:cs typeface="Times New Roman" panose="02020603050405020304" pitchFamily="18" charset="0"/>
              </a:rPr>
              <a:t>non-sagging and non-offsetting tungsten filaments . . . </a:t>
            </a:r>
            <a:r>
              <a:rPr lang="en-US" dirty="0" smtClean="0">
                <a:cs typeface="Times New Roman" panose="02020603050405020304" pitchFamily="18" charset="0"/>
              </a:rPr>
              <a:t>”          </a:t>
            </a:r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GE 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Co. v. Wabash Appliance Corp.,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304 U.S. 364 (1938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).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657600"/>
            <a:ext cx="2209801" cy="175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pPr algn="ctr"/>
            <a:r>
              <a:rPr lang="en-US" sz="3200" b="1" dirty="0">
                <a:latin typeface="+mn-lt"/>
                <a:cs typeface="Times New Roman" panose="02020603050405020304" pitchFamily="18" charset="0"/>
              </a:rPr>
              <a:t>Functional Language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763000" cy="4953000"/>
          </a:xfrm>
        </p:spPr>
        <p:txBody>
          <a:bodyPr anchor="t"/>
          <a:lstStyle/>
          <a:p>
            <a:pPr lvl="1">
              <a:spcAft>
                <a:spcPts val="1200"/>
              </a:spcAft>
            </a:pPr>
            <a:r>
              <a:rPr lang="en-US" dirty="0" smtClean="0">
                <a:cs typeface="Times New Roman" panose="02020603050405020304" pitchFamily="18" charset="0"/>
              </a:rPr>
              <a:t>“</a:t>
            </a:r>
            <a:r>
              <a:rPr lang="en-US" dirty="0">
                <a:cs typeface="Times New Roman" panose="02020603050405020304" pitchFamily="18" charset="0"/>
              </a:rPr>
              <a:t>Substantially pure carbon black in the form of commercially uniform, comparatively small, rounded, smooth aggregates having a spongy or porous interior.” 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United Carbon Co. v. </a:t>
            </a:r>
            <a:r>
              <a:rPr lang="en-US" sz="16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Binney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 &amp; Smith Co.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, 317 U.S. 228 (1942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).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cs typeface="Times New Roman" panose="02020603050405020304" pitchFamily="18" charset="0"/>
              </a:rPr>
              <a:t>“</a:t>
            </a:r>
            <a:r>
              <a:rPr lang="en-US" dirty="0">
                <a:cs typeface="Times New Roman" panose="02020603050405020304" pitchFamily="18" charset="0"/>
              </a:rPr>
              <a:t>Fragile gel.” 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Halliburton Energy </a:t>
            </a:r>
            <a:r>
              <a:rPr lang="en-US" sz="16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Servs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. v. M-I LLC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, 514 F.3d 1244 (Fed. Cir. 2008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).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“A method for selectively inhibiting PGHS-2 activity in a human host, comprising administering a non-steroidal compound that selectively inhibits activity of the PGHS-2 gene product </a:t>
            </a:r>
            <a:r>
              <a:rPr lang="en-US" dirty="0" smtClean="0">
                <a:cs typeface="Times New Roman" panose="02020603050405020304" pitchFamily="18" charset="0"/>
              </a:rPr>
              <a:t>to a human host in need of such treatment.” </a:t>
            </a:r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Rochester 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v. G.D. Searle &amp; Co., Inc.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, 375 F.3d 1303 (Fed. Cir. 2004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).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8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  <a:cs typeface="Times New Roman" panose="02020603050405020304" pitchFamily="18" charset="0"/>
              </a:rPr>
              <a:t>Advantages of </a:t>
            </a:r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Functional </a:t>
            </a:r>
            <a:r>
              <a:rPr lang="en-US" sz="3200" b="1" dirty="0">
                <a:latin typeface="+mn-lt"/>
                <a:cs typeface="Times New Roman" panose="02020603050405020304" pitchFamily="18" charset="0"/>
              </a:rPr>
              <a:t>Language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90500" y="1295400"/>
            <a:ext cx="8763000" cy="4267200"/>
          </a:xfrm>
        </p:spPr>
        <p:txBody>
          <a:bodyPr/>
          <a:lstStyle/>
          <a:p>
            <a:pPr marL="914400" lvl="1" indent="-457200">
              <a:spcAft>
                <a:spcPts val="0"/>
              </a:spcAft>
              <a:buSzPct val="100000"/>
              <a:buFont typeface="+mj-lt"/>
              <a:buAutoNum type="arabicParenR"/>
            </a:pPr>
            <a:r>
              <a:rPr lang="en-US" dirty="0" smtClean="0">
                <a:cs typeface="Times New Roman" panose="02020603050405020304" pitchFamily="18" charset="0"/>
              </a:rPr>
              <a:t>Enables </a:t>
            </a:r>
            <a:r>
              <a:rPr lang="en-US" dirty="0">
                <a:cs typeface="Times New Roman" panose="02020603050405020304" pitchFamily="18" charset="0"/>
              </a:rPr>
              <a:t>broader claim scope. 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2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i="1" dirty="0" smtClean="0">
                <a:cs typeface="Times New Roman" panose="02020603050405020304" pitchFamily="18" charset="0"/>
              </a:rPr>
              <a:t>Ex </a:t>
            </a:r>
            <a:r>
              <a:rPr lang="en-US" i="1" dirty="0">
                <a:cs typeface="Times New Roman" panose="02020603050405020304" pitchFamily="18" charset="0"/>
              </a:rPr>
              <a:t>parte </a:t>
            </a:r>
            <a:r>
              <a:rPr lang="en-US" i="1" dirty="0" err="1">
                <a:cs typeface="Times New Roman" panose="02020603050405020304" pitchFamily="18" charset="0"/>
              </a:rPr>
              <a:t>Kolarov</a:t>
            </a:r>
            <a:r>
              <a:rPr lang="en-US" dirty="0">
                <a:cs typeface="Times New Roman" panose="02020603050405020304" pitchFamily="18" charset="0"/>
              </a:rPr>
              <a:t>: “This functional limitation renders the claim quite broad, and covers essentially any embodiments that perform the recited function of matching a capacity of a communication network</a:t>
            </a:r>
            <a:r>
              <a:rPr lang="en-US" dirty="0" smtClean="0">
                <a:cs typeface="Times New Roman" panose="02020603050405020304" pitchFamily="18" charset="0"/>
              </a:rPr>
              <a:t>.”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 smtClean="0">
                <a:cs typeface="Times New Roman" panose="02020603050405020304" pitchFamily="18" charset="0"/>
              </a:rPr>
              <a:t>Takes the place of structural language, where structural descriptions are not possible.</a:t>
            </a:r>
          </a:p>
          <a:p>
            <a:pPr marL="914400" lvl="1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 smtClean="0">
                <a:cs typeface="Times New Roman" panose="02020603050405020304" pitchFamily="18" charset="0"/>
              </a:rPr>
              <a:t>Adding </a:t>
            </a:r>
            <a:r>
              <a:rPr lang="en-US" dirty="0">
                <a:cs typeface="Times New Roman" panose="02020603050405020304" pitchFamily="18" charset="0"/>
              </a:rPr>
              <a:t>difficulty to prior art searches that are conducted by an adverse party. </a:t>
            </a:r>
          </a:p>
        </p:txBody>
      </p:sp>
    </p:spTree>
    <p:extLst>
      <p:ext uri="{BB962C8B-B14F-4D97-AF65-F5344CB8AC3E}">
        <p14:creationId xmlns:p14="http://schemas.microsoft.com/office/powerpoint/2010/main" val="36973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Disadvantages of Functional </a:t>
            </a:r>
            <a:r>
              <a:rPr lang="en-US" sz="3200" b="1" dirty="0">
                <a:latin typeface="+mn-lt"/>
                <a:cs typeface="Times New Roman" panose="02020603050405020304" pitchFamily="18" charset="0"/>
              </a:rPr>
              <a:t>Language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90500" y="1219200"/>
            <a:ext cx="8763000" cy="3702424"/>
          </a:xfrm>
        </p:spPr>
        <p:txBody>
          <a:bodyPr/>
          <a:lstStyle/>
          <a:p>
            <a:pPr marL="914400" lvl="1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 smtClean="0">
                <a:cs typeface="Times New Roman" panose="02020603050405020304" pitchFamily="18" charset="0"/>
              </a:rPr>
              <a:t>When </a:t>
            </a:r>
            <a:r>
              <a:rPr lang="en-US" dirty="0">
                <a:cs typeface="Times New Roman" panose="02020603050405020304" pitchFamily="18" charset="0"/>
              </a:rPr>
              <a:t>an attorney is </a:t>
            </a:r>
            <a:r>
              <a:rPr lang="en-US" dirty="0" smtClean="0">
                <a:cs typeface="Times New Roman" panose="02020603050405020304" pitchFamily="18" charset="0"/>
              </a:rPr>
              <a:t>contemplating </a:t>
            </a:r>
            <a:r>
              <a:rPr lang="en-US" dirty="0">
                <a:cs typeface="Times New Roman" panose="02020603050405020304" pitchFamily="18" charset="0"/>
              </a:rPr>
              <a:t>filing a patent application, but </a:t>
            </a:r>
            <a:r>
              <a:rPr lang="en-US" dirty="0" smtClean="0">
                <a:cs typeface="Times New Roman" panose="02020603050405020304" pitchFamily="18" charset="0"/>
              </a:rPr>
              <a:t>first </a:t>
            </a:r>
            <a:r>
              <a:rPr lang="en-US" dirty="0">
                <a:cs typeface="Times New Roman" panose="02020603050405020304" pitchFamily="18" charset="0"/>
              </a:rPr>
              <a:t>intends to </a:t>
            </a:r>
            <a:r>
              <a:rPr lang="en-US" dirty="0" smtClean="0">
                <a:cs typeface="Times New Roman" panose="02020603050405020304" pitchFamily="18" charset="0"/>
              </a:rPr>
              <a:t>conduct </a:t>
            </a:r>
            <a:r>
              <a:rPr lang="en-US" dirty="0">
                <a:cs typeface="Times New Roman" panose="02020603050405020304" pitchFamily="18" charset="0"/>
              </a:rPr>
              <a:t>a prior art search, the presence of functional elements in </a:t>
            </a:r>
            <a:r>
              <a:rPr lang="en-US" dirty="0" smtClean="0">
                <a:cs typeface="Times New Roman" panose="02020603050405020304" pitchFamily="18" charset="0"/>
              </a:rPr>
              <a:t>the </a:t>
            </a:r>
            <a:r>
              <a:rPr lang="en-US" dirty="0">
                <a:cs typeface="Times New Roman" panose="02020603050405020304" pitchFamily="18" charset="0"/>
              </a:rPr>
              <a:t>prior art can encumber the attorney’s prior art </a:t>
            </a:r>
            <a:r>
              <a:rPr lang="en-US" dirty="0" smtClean="0">
                <a:cs typeface="Times New Roman" panose="02020603050405020304" pitchFamily="18" charset="0"/>
              </a:rPr>
              <a:t>search.</a:t>
            </a:r>
          </a:p>
          <a:p>
            <a:pPr marL="914400" lvl="1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 smtClean="0">
                <a:cs typeface="Times New Roman" panose="02020603050405020304" pitchFamily="18" charset="0"/>
              </a:rPr>
              <a:t>Consequent increase </a:t>
            </a:r>
            <a:r>
              <a:rPr lang="en-US" dirty="0">
                <a:cs typeface="Times New Roman" panose="02020603050405020304" pitchFamily="18" charset="0"/>
              </a:rPr>
              <a:t>in prior art rejections based on citations from technologies </a:t>
            </a:r>
            <a:r>
              <a:rPr lang="en-US" dirty="0" smtClean="0">
                <a:cs typeface="Times New Roman" panose="02020603050405020304" pitchFamily="18" charset="0"/>
              </a:rPr>
              <a:t>that </a:t>
            </a:r>
            <a:r>
              <a:rPr lang="en-US" dirty="0">
                <a:cs typeface="Times New Roman" panose="02020603050405020304" pitchFamily="18" charset="0"/>
              </a:rPr>
              <a:t>are remote to the claims</a:t>
            </a:r>
            <a:r>
              <a:rPr lang="en-US" dirty="0" smtClean="0">
                <a:cs typeface="Times New Roman" panose="02020603050405020304" pitchFamily="18" charset="0"/>
              </a:rPr>
              <a:t>.</a:t>
            </a:r>
            <a:endParaRPr lang="en-US" dirty="0"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 smtClean="0">
                <a:cs typeface="Times New Roman" panose="02020603050405020304" pitchFamily="18" charset="0"/>
              </a:rPr>
              <a:t>Functional </a:t>
            </a:r>
            <a:r>
              <a:rPr lang="en-US" dirty="0">
                <a:cs typeface="Times New Roman" panose="02020603050405020304" pitchFamily="18" charset="0"/>
              </a:rPr>
              <a:t>element that is so broad and indistinct, that the </a:t>
            </a:r>
            <a:r>
              <a:rPr lang="en-US" dirty="0" smtClean="0">
                <a:cs typeface="Times New Roman" panose="02020603050405020304" pitchFamily="18" charset="0"/>
              </a:rPr>
              <a:t>functional </a:t>
            </a:r>
            <a:r>
              <a:rPr lang="en-US" dirty="0">
                <a:cs typeface="Times New Roman" panose="02020603050405020304" pitchFamily="18" charset="0"/>
              </a:rPr>
              <a:t>element fails to confine the associated structural element </a:t>
            </a:r>
            <a:r>
              <a:rPr lang="en-US" dirty="0" smtClean="0">
                <a:cs typeface="Times New Roman" panose="02020603050405020304" pitchFamily="18" charset="0"/>
              </a:rPr>
              <a:t>to </a:t>
            </a:r>
            <a:r>
              <a:rPr lang="en-US" dirty="0">
                <a:cs typeface="Times New Roman" panose="02020603050405020304" pitchFamily="18" charset="0"/>
              </a:rPr>
              <a:t>any particular dimension or substance. </a:t>
            </a:r>
          </a:p>
          <a:p>
            <a:pPr marL="914400" lvl="1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 smtClean="0">
                <a:cs typeface="Times New Roman" panose="02020603050405020304" pitchFamily="18" charset="0"/>
              </a:rPr>
              <a:t>Neglect </a:t>
            </a:r>
            <a:r>
              <a:rPr lang="en-US" dirty="0">
                <a:cs typeface="Times New Roman" panose="02020603050405020304" pitchFamily="18" charset="0"/>
              </a:rPr>
              <a:t>to associate it with a bona fide structural element</a:t>
            </a:r>
            <a:r>
              <a:rPr lang="en-US" dirty="0" smtClean="0">
                <a:cs typeface="Times New Roman" panose="02020603050405020304" pitchFamily="18" charset="0"/>
              </a:rPr>
              <a:t>.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Takeaways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90500" y="1371600"/>
            <a:ext cx="8763000" cy="3886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anose="02020603050405020304" pitchFamily="18" charset="0"/>
              </a:rPr>
              <a:t>Functional elements in claims are good, in that they can take the place of structural language, where it is impossible or difficult to use structural language.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400" dirty="0" smtClean="0">
                <a:cs typeface="Times New Roman" panose="02020603050405020304" pitchFamily="18" charset="0"/>
              </a:rPr>
              <a:t>Functional </a:t>
            </a:r>
            <a:r>
              <a:rPr lang="en-US" sz="2400" dirty="0">
                <a:cs typeface="Times New Roman" panose="02020603050405020304" pitchFamily="18" charset="0"/>
              </a:rPr>
              <a:t>elements are also good, in that they usually enable claim drafting that encompasses a broader range of structures than a corresponding structural element, thereby leading to broader claim scope. </a:t>
            </a:r>
          </a:p>
        </p:txBody>
      </p:sp>
    </p:spTree>
    <p:extLst>
      <p:ext uri="{BB962C8B-B14F-4D97-AF65-F5344CB8AC3E}">
        <p14:creationId xmlns:p14="http://schemas.microsoft.com/office/powerpoint/2010/main" val="19569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pPr algn="ctr"/>
            <a:r>
              <a:rPr lang="en-US" sz="3200" b="1" dirty="0">
                <a:latin typeface="+mn-lt"/>
                <a:cs typeface="Times New Roman" panose="02020603050405020304" pitchFamily="18" charset="0"/>
              </a:rPr>
              <a:t>Functional </a:t>
            </a:r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Language Advice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14450" lvl="3" indent="0">
              <a:buNone/>
            </a:pPr>
            <a:r>
              <a:rPr lang="en-US" sz="2400" dirty="0">
                <a:cs typeface="Times New Roman" panose="02020603050405020304" pitchFamily="18" charset="0"/>
              </a:rPr>
              <a:t>Use functional language with great </a:t>
            </a:r>
            <a:r>
              <a:rPr lang="en-US" sz="2400" dirty="0" smtClean="0">
                <a:cs typeface="Times New Roman" panose="02020603050405020304" pitchFamily="18" charset="0"/>
              </a:rPr>
              <a:t>care.</a:t>
            </a:r>
          </a:p>
          <a:p>
            <a:pPr marL="857250" lvl="2" indent="0"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marL="1314450" lvl="3" indent="0">
              <a:buNone/>
            </a:pPr>
            <a:r>
              <a:rPr lang="en-US" sz="2400" dirty="0">
                <a:cs typeface="Times New Roman" panose="02020603050405020304" pitchFamily="18" charset="0"/>
              </a:rPr>
              <a:t>Make sure the functional term is defined thoroughly, including numerically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pPr marL="857250" lvl="2" indent="0"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marL="1314450" lvl="3" indent="0">
              <a:buNone/>
            </a:pPr>
            <a:r>
              <a:rPr lang="en-US" sz="2400" dirty="0">
                <a:cs typeface="Times New Roman" panose="02020603050405020304" pitchFamily="18" charset="0"/>
              </a:rPr>
              <a:t>Make sure there is at least one example of embodiments that perform the claimed function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156" y="3091557"/>
            <a:ext cx="483114" cy="4490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156" y="4230092"/>
            <a:ext cx="483114" cy="4490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710" y="1921689"/>
            <a:ext cx="598007" cy="52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Case Review 1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-14561" y="1219200"/>
            <a:ext cx="9067800" cy="487680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3200" dirty="0" smtClean="0">
                <a:cs typeface="Times New Roman" panose="02020603050405020304" pitchFamily="18" charset="0"/>
              </a:rPr>
              <a:t>Inhibiting</a:t>
            </a:r>
            <a:r>
              <a:rPr lang="en-US" sz="3200" dirty="0">
                <a:cs typeface="Times New Roman" panose="02020603050405020304" pitchFamily="18" charset="0"/>
              </a:rPr>
              <a:t> PGHS-2 activity in a human </a:t>
            </a:r>
            <a:r>
              <a:rPr lang="en-US" sz="3200" dirty="0" smtClean="0">
                <a:cs typeface="Times New Roman" panose="02020603050405020304" pitchFamily="18" charset="0"/>
              </a:rPr>
              <a:t>host by administering</a:t>
            </a:r>
            <a:r>
              <a:rPr lang="en-US" sz="3200" dirty="0">
                <a:cs typeface="Times New Roman" panose="02020603050405020304" pitchFamily="18" charset="0"/>
              </a:rPr>
              <a:t> a </a:t>
            </a:r>
            <a:r>
              <a:rPr lang="en-US" sz="3200" dirty="0" smtClean="0">
                <a:cs typeface="Times New Roman" panose="02020603050405020304" pitchFamily="18" charset="0"/>
              </a:rPr>
              <a:t>compound</a:t>
            </a:r>
            <a:r>
              <a:rPr lang="en-US" sz="3200" dirty="0">
                <a:cs typeface="Times New Roman" panose="02020603050405020304" pitchFamily="18" charset="0"/>
              </a:rPr>
              <a:t> that selectively inhibits activity of the PGHS-2 gene </a:t>
            </a:r>
            <a:r>
              <a:rPr lang="en-US" sz="3200" dirty="0" smtClean="0">
                <a:cs typeface="Times New Roman" panose="02020603050405020304" pitchFamily="18" charset="0"/>
              </a:rPr>
              <a:t>product.</a:t>
            </a:r>
            <a:endParaRPr lang="en-US" sz="3200" dirty="0"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dirty="0" smtClean="0">
                <a:cs typeface="Times New Roman" panose="02020603050405020304" pitchFamily="18" charset="0"/>
              </a:rPr>
              <a:t>PGHS-2 = Cyclooxygenase (COX) 2.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cs typeface="Times New Roman" panose="02020603050405020304" pitchFamily="18" charset="0"/>
              </a:rPr>
              <a:t>Were trying to cover Celebrex® </a:t>
            </a:r>
            <a:r>
              <a:rPr lang="en-US" dirty="0" smtClean="0">
                <a:cs typeface="Times New Roman" panose="02020603050405020304" pitchFamily="18" charset="0"/>
              </a:rPr>
              <a:t>and </a:t>
            </a:r>
            <a:r>
              <a:rPr lang="en-US" dirty="0" err="1" smtClean="0">
                <a:cs typeface="Times New Roman" panose="02020603050405020304" pitchFamily="18" charset="0"/>
              </a:rPr>
              <a:t>Bextra</a:t>
            </a:r>
            <a:r>
              <a:rPr lang="en-US" dirty="0" smtClean="0">
                <a:cs typeface="Times New Roman" panose="02020603050405020304" pitchFamily="18" charset="0"/>
              </a:rPr>
              <a:t>® for treating inflammation.</a:t>
            </a:r>
          </a:p>
          <a:p>
            <a:pPr lvl="1">
              <a:spcAft>
                <a:spcPts val="600"/>
              </a:spcAft>
            </a:pPr>
            <a:endParaRPr lang="en-US" dirty="0"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en-US" dirty="0" smtClean="0"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dirty="0" smtClean="0">
                <a:cs typeface="Times New Roman" panose="02020603050405020304" pitchFamily="18" charset="0"/>
              </a:rPr>
              <a:t>Perfectly good claim, had they actually disclosed a compound that achieved the claimed function.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191000"/>
            <a:ext cx="2657475" cy="666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/>
          <a:stretch/>
        </p:blipFill>
        <p:spPr>
          <a:xfrm>
            <a:off x="4648199" y="4191000"/>
            <a:ext cx="2363899" cy="74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Case Review 2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1143000"/>
            <a:ext cx="8763000" cy="5105400"/>
          </a:xfrm>
        </p:spPr>
        <p:txBody>
          <a:bodyPr anchor="t"/>
          <a:lstStyle/>
          <a:p>
            <a:pPr marL="342900" lvl="1" indent="-342900">
              <a:buFont typeface="Arial" charset="0"/>
              <a:buChar char="•"/>
            </a:pPr>
            <a:r>
              <a:rPr lang="en-US" sz="3200" dirty="0" smtClean="0">
                <a:cs typeface="Times New Roman" panose="02020603050405020304" pitchFamily="18" charset="0"/>
              </a:rPr>
              <a:t>Fragile gel drilling fluid.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 Had a definition in specification.</a:t>
            </a:r>
          </a:p>
          <a:p>
            <a:pPr lvl="2"/>
            <a:r>
              <a:rPr lang="en-US" dirty="0">
                <a:cs typeface="Times New Roman" panose="02020603050405020304" pitchFamily="18" charset="0"/>
              </a:rPr>
              <a:t>A </a:t>
            </a:r>
            <a:r>
              <a:rPr lang="en-US" dirty="0" smtClean="0">
                <a:cs typeface="Times New Roman" panose="02020603050405020304" pitchFamily="18" charset="0"/>
              </a:rPr>
              <a:t>gel that </a:t>
            </a:r>
            <a:r>
              <a:rPr lang="en-US" dirty="0">
                <a:cs typeface="Times New Roman" panose="02020603050405020304" pitchFamily="18" charset="0"/>
              </a:rPr>
              <a:t>is easily disrupted or </a:t>
            </a:r>
            <a:r>
              <a:rPr lang="en-US" dirty="0" smtClean="0">
                <a:cs typeface="Times New Roman" panose="02020603050405020304" pitchFamily="18" charset="0"/>
              </a:rPr>
              <a:t>thinned under </a:t>
            </a:r>
            <a:r>
              <a:rPr lang="en-US" dirty="0">
                <a:cs typeface="Times New Roman" panose="02020603050405020304" pitchFamily="18" charset="0"/>
              </a:rPr>
              <a:t>stress, </a:t>
            </a:r>
            <a:r>
              <a:rPr lang="en-US" dirty="0" smtClean="0">
                <a:cs typeface="Times New Roman" panose="02020603050405020304" pitchFamily="18" charset="0"/>
              </a:rPr>
              <a:t>but </a:t>
            </a:r>
            <a:r>
              <a:rPr lang="en-US" dirty="0">
                <a:cs typeface="Times New Roman" panose="02020603050405020304" pitchFamily="18" charset="0"/>
              </a:rPr>
              <a:t>which quickly returns to a gel when </a:t>
            </a:r>
            <a:r>
              <a:rPr lang="en-US" dirty="0" smtClean="0">
                <a:cs typeface="Times New Roman" panose="02020603050405020304" pitchFamily="18" charset="0"/>
              </a:rPr>
              <a:t>the stress </a:t>
            </a:r>
            <a:r>
              <a:rPr lang="en-US" dirty="0">
                <a:cs typeface="Times New Roman" panose="02020603050405020304" pitchFamily="18" charset="0"/>
              </a:rPr>
              <a:t>is alleviated or </a:t>
            </a:r>
            <a:r>
              <a:rPr lang="en-US" dirty="0" smtClean="0">
                <a:cs typeface="Times New Roman" panose="02020603050405020304" pitchFamily="18" charset="0"/>
              </a:rPr>
              <a:t>removed.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So </a:t>
            </a:r>
            <a:r>
              <a:rPr lang="en-US" dirty="0">
                <a:cs typeface="Times New Roman" panose="02020603050405020304" pitchFamily="18" charset="0"/>
              </a:rPr>
              <a:t>“fragile” that </a:t>
            </a:r>
            <a:r>
              <a:rPr lang="en-US" dirty="0" smtClean="0">
                <a:cs typeface="Times New Roman" panose="02020603050405020304" pitchFamily="18" charset="0"/>
              </a:rPr>
              <a:t>may </a:t>
            </a:r>
            <a:r>
              <a:rPr lang="en-US" dirty="0">
                <a:cs typeface="Times New Roman" panose="02020603050405020304" pitchFamily="18" charset="0"/>
              </a:rPr>
              <a:t>be disrupted by a mere pressure wave or a compression wave during drilling</a:t>
            </a:r>
            <a:r>
              <a:rPr lang="en-US" dirty="0" smtClean="0"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Suspends </a:t>
            </a:r>
            <a:r>
              <a:rPr lang="en-US" dirty="0">
                <a:cs typeface="Times New Roman" panose="02020603050405020304" pitchFamily="18" charset="0"/>
              </a:rPr>
              <a:t>drill cuttings through its gel or gel-like characteristics, without need for </a:t>
            </a:r>
            <a:r>
              <a:rPr lang="en-US" dirty="0" err="1">
                <a:cs typeface="Times New Roman" panose="02020603050405020304" pitchFamily="18" charset="0"/>
              </a:rPr>
              <a:t>organophilic</a:t>
            </a:r>
            <a:r>
              <a:rPr lang="en-US" dirty="0">
                <a:cs typeface="Times New Roman" panose="02020603050405020304" pitchFamily="18" charset="0"/>
              </a:rPr>
              <a:t> clays to add viscosity to the fluid. 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Relied on data.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Had no numerical </a:t>
            </a:r>
            <a:r>
              <a:rPr lang="en-US" dirty="0" err="1" smtClean="0">
                <a:cs typeface="Times New Roman" panose="02020603050405020304" pitchFamily="18" charset="0"/>
              </a:rPr>
              <a:t>fall-back</a:t>
            </a:r>
            <a:r>
              <a:rPr lang="en-US" dirty="0" smtClean="0">
                <a:cs typeface="Times New Roman" panose="02020603050405020304" pitchFamily="18" charset="0"/>
              </a:rPr>
              <a:t> positions.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Even though they had definition and data, the term was held indefinite.</a:t>
            </a:r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W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ront Page -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ont Page -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tent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End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SLW 2015</Template>
  <TotalTime>1077</TotalTime>
  <Words>604</Words>
  <Application>Microsoft Office PowerPoint</Application>
  <PresentationFormat>On-screen Show (4:3)</PresentationFormat>
  <Paragraphs>72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ＭＳ Ｐゴシック</vt:lpstr>
      <vt:lpstr>PMingLiU</vt:lpstr>
      <vt:lpstr>Arial</vt:lpstr>
      <vt:lpstr>Calibri</vt:lpstr>
      <vt:lpstr>Century Gothic</vt:lpstr>
      <vt:lpstr>Courier New</vt:lpstr>
      <vt:lpstr>Times New Roman</vt:lpstr>
      <vt:lpstr>Wingdings</vt:lpstr>
      <vt:lpstr>ヒラギノ角ゴ Pro W3</vt:lpstr>
      <vt:lpstr>SLW 2015</vt:lpstr>
      <vt:lpstr>Front Page - 2</vt:lpstr>
      <vt:lpstr>Front Page - 3</vt:lpstr>
      <vt:lpstr>Custom Design</vt:lpstr>
      <vt:lpstr>Content Page</vt:lpstr>
      <vt:lpstr>End Page</vt:lpstr>
      <vt:lpstr>Functional Claiming  in Chemical Applications       Ricardo Moran Schwegman Lundberg &amp; Woessner, PA  May 2017   </vt:lpstr>
      <vt:lpstr>Functional Language</vt:lpstr>
      <vt:lpstr>Functional Language</vt:lpstr>
      <vt:lpstr>Advantages of Functional Language</vt:lpstr>
      <vt:lpstr>Disadvantages of Functional Language</vt:lpstr>
      <vt:lpstr>Takeaways</vt:lpstr>
      <vt:lpstr>Functional Language Advice</vt:lpstr>
      <vt:lpstr>Case Review 1</vt:lpstr>
      <vt:lpstr>Case Review 2</vt:lpstr>
      <vt:lpstr>Case Review 2</vt:lpstr>
      <vt:lpstr>Final Thoughts</vt:lpstr>
      <vt:lpstr>PowerPoint Presentation</vt:lpstr>
    </vt:vector>
  </TitlesOfParts>
  <Company>SLW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Ness</dc:creator>
  <cp:lastModifiedBy>Slwip</cp:lastModifiedBy>
  <cp:revision>48</cp:revision>
  <dcterms:created xsi:type="dcterms:W3CDTF">2015-02-09T14:31:30Z</dcterms:created>
  <dcterms:modified xsi:type="dcterms:W3CDTF">2017-05-31T17:06:41Z</dcterms:modified>
</cp:coreProperties>
</file>